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7" r:id="rId11"/>
    <p:sldId id="270" r:id="rId12"/>
    <p:sldId id="269" r:id="rId13"/>
    <p:sldId id="274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E0F83-70D6-4263-BE48-3237E975E86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44345-B3E1-4919-A2C5-20AE4B21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cs typeface="Cordia New" pitchFamily="34" charset="-34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FFFBAB-1CC8-4B41-B5B0-B194C36B95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AAA8C1-A77D-461D-BD04-565F1123F9E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8D801D-71F7-454C-86F0-1AEB6D0D0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 Change Communication</a:t>
            </a:r>
            <a:br>
              <a:rPr lang="en-US" dirty="0"/>
            </a:br>
            <a:r>
              <a:rPr lang="en-US" dirty="0"/>
              <a:t>Strategy for H5N1 in Egypt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Dee Bennett</a:t>
            </a:r>
          </a:p>
          <a:p>
            <a:r>
              <a:rPr lang="en-US" dirty="0"/>
              <a:t>for</a:t>
            </a:r>
          </a:p>
          <a:p>
            <a:r>
              <a:rPr lang="en-US" dirty="0"/>
              <a:t>Food and Agriculture Organization</a:t>
            </a:r>
          </a:p>
          <a:p>
            <a:r>
              <a:rPr lang="en-US" dirty="0"/>
              <a:t>7 January 2014</a:t>
            </a:r>
          </a:p>
        </p:txBody>
      </p:sp>
    </p:spTree>
    <p:extLst>
      <p:ext uri="{BB962C8B-B14F-4D97-AF65-F5344CB8AC3E}">
        <p14:creationId xmlns:p14="http://schemas.microsoft.com/office/powerpoint/2010/main" val="3301635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b="0" dirty="0"/>
              <a:t>Objective Strengthen the technical skills and knowledge of front-line workers and at risk audiences of the H5N1 virus</a:t>
            </a:r>
          </a:p>
          <a:p>
            <a:r>
              <a:rPr lang="en-US" sz="12800" b="0" dirty="0"/>
              <a:t>Strategies: Capacity Building, Materials and Messages, Organization of Cooperatives and Professional Trade Associations, Demonstrations and Events, Mobilization, Social Media &amp; Social Impact Gaming</a:t>
            </a:r>
          </a:p>
          <a:p>
            <a:r>
              <a:rPr lang="en-US" sz="12800" b="0" dirty="0"/>
              <a:t>Audiences: Public/Private Vets, CHW, Household/Sec 3 Farmers, Educators, Service Providers, Peers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7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Community-based Communication</a:t>
            </a:r>
            <a:br>
              <a:rPr lang="en-US" dirty="0"/>
            </a:br>
            <a:r>
              <a:rPr lang="en-US" dirty="0"/>
              <a:t>Social Mobilization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b="0" dirty="0"/>
              <a:t>Objective Implement an evidence-based integrated communication activity to affect changes in behavior related to bio-security and animal husbandry</a:t>
            </a:r>
          </a:p>
          <a:p>
            <a:endParaRPr lang="en-US" sz="11200" b="0" dirty="0"/>
          </a:p>
          <a:p>
            <a:r>
              <a:rPr lang="en-US" sz="11200" b="0" dirty="0"/>
              <a:t>Strategies Demonstrations, Co-operatives, Professional Assoc., Community Meetings, Mobilization, Social Media, Social Impact Games</a:t>
            </a:r>
          </a:p>
          <a:p>
            <a:endParaRPr lang="en-US" sz="11200" b="0" dirty="0"/>
          </a:p>
          <a:p>
            <a:r>
              <a:rPr lang="en-US" sz="11200" b="0" dirty="0"/>
              <a:t>Audiences Public and Private Vets, Community Health Workers, Household and Sector 3 Farmers, Educators, Service Providers, District Leaders, Peers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5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and External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766772"/>
          </a:xfrm>
        </p:spPr>
        <p:txBody>
          <a:bodyPr>
            <a:normAutofit fontScale="25000" lnSpcReduction="20000"/>
          </a:bodyPr>
          <a:lstStyle/>
          <a:p>
            <a:r>
              <a:rPr lang="en-US" sz="9800" b="0" dirty="0"/>
              <a:t>Objective Coordinate strategic communication and public information on H5N1 virus within the Ministry and intra-agency and to the public</a:t>
            </a:r>
          </a:p>
          <a:p>
            <a:endParaRPr lang="en-US" sz="9800" b="0" dirty="0"/>
          </a:p>
          <a:p>
            <a:r>
              <a:rPr lang="en-US" sz="9800" b="0" dirty="0"/>
              <a:t>Strategies: Capacity Building, Social Media, Traditional Media, Public Relations, Advocacy, Media Relations, Messages, Materials</a:t>
            </a:r>
          </a:p>
          <a:p>
            <a:endParaRPr lang="en-US" sz="9800" b="0" dirty="0"/>
          </a:p>
          <a:p>
            <a:r>
              <a:rPr lang="en-US" sz="9800" b="0" dirty="0"/>
              <a:t>Audiences  Policy-makers, Business Leaders, National and International Media, Multi-</a:t>
            </a:r>
            <a:r>
              <a:rPr lang="en-US" sz="9800" b="0" dirty="0" err="1"/>
              <a:t>sectoral</a:t>
            </a:r>
            <a:r>
              <a:rPr lang="en-US" sz="9800" b="0" dirty="0"/>
              <a:t> Decision-makers, General Public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7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/>
              <a:t>Survey</a:t>
            </a:r>
          </a:p>
          <a:p>
            <a:r>
              <a:rPr lang="en-US" sz="3200" b="0" dirty="0"/>
              <a:t>Observation</a:t>
            </a:r>
          </a:p>
          <a:p>
            <a:r>
              <a:rPr lang="en-US" sz="3200" b="0" dirty="0"/>
              <a:t>SMS – Self Reporting</a:t>
            </a:r>
          </a:p>
          <a:p>
            <a:r>
              <a:rPr lang="en-US" sz="3200" b="0" dirty="0"/>
              <a:t>Content Analysis</a:t>
            </a:r>
          </a:p>
        </p:txBody>
      </p:sp>
    </p:spTree>
    <p:extLst>
      <p:ext uri="{BB962C8B-B14F-4D97-AF65-F5344CB8AC3E}">
        <p14:creationId xmlns:p14="http://schemas.microsoft.com/office/powerpoint/2010/main" val="259755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Year 1 </a:t>
            </a:r>
          </a:p>
          <a:p>
            <a:pPr lvl="1"/>
            <a:r>
              <a:rPr lang="en-US" sz="2400" dirty="0"/>
              <a:t>Identify 2 districts in 2 governorates</a:t>
            </a:r>
          </a:p>
          <a:p>
            <a:pPr lvl="1"/>
            <a:r>
              <a:rPr lang="en-US" sz="2400" dirty="0"/>
              <a:t>First six months research, design, develop, organize, conduct capacity building</a:t>
            </a:r>
          </a:p>
          <a:p>
            <a:pPr lvl="1"/>
            <a:r>
              <a:rPr lang="en-US" sz="2400" dirty="0"/>
              <a:t>Second six months soft launch in 2 districts</a:t>
            </a:r>
          </a:p>
          <a:p>
            <a:pPr lvl="1"/>
            <a:r>
              <a:rPr lang="en-US" sz="2400" dirty="0"/>
              <a:t>End of Year 1 evaluation and monitoring</a:t>
            </a:r>
          </a:p>
          <a:p>
            <a:pPr lvl="2"/>
            <a:r>
              <a:rPr lang="en-US" sz="2400" dirty="0"/>
              <a:t>Lessons Learned</a:t>
            </a:r>
          </a:p>
          <a:p>
            <a:pPr lvl="2"/>
            <a:r>
              <a:rPr lang="en-US" sz="2400" dirty="0"/>
              <a:t>Adjust program based on evaluation</a:t>
            </a:r>
          </a:p>
          <a:p>
            <a:pPr lvl="2"/>
            <a:r>
              <a:rPr lang="en-US" sz="2400" dirty="0"/>
              <a:t>Reporting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6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800" dirty="0"/>
              <a:t>Questions?</a:t>
            </a:r>
          </a:p>
          <a:p>
            <a:pPr algn="ctr"/>
            <a:r>
              <a:rPr lang="en-US" sz="2800" dirty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50904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Assessment: Dec 30 – January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Interviews and Meetings</a:t>
            </a:r>
          </a:p>
          <a:p>
            <a:pPr lvl="1"/>
            <a:r>
              <a:rPr lang="en-US" sz="2400" dirty="0"/>
              <a:t>Visits 2 live bird markets: </a:t>
            </a:r>
            <a:r>
              <a:rPr lang="en-US" sz="2400" dirty="0" err="1"/>
              <a:t>Minya</a:t>
            </a:r>
            <a:r>
              <a:rPr lang="en-US" sz="2400" dirty="0"/>
              <a:t> and </a:t>
            </a:r>
            <a:r>
              <a:rPr lang="en-US" sz="2400" dirty="0" err="1"/>
              <a:t>Qualibya</a:t>
            </a:r>
            <a:endParaRPr lang="en-US" sz="2400" dirty="0"/>
          </a:p>
          <a:p>
            <a:pPr lvl="1"/>
            <a:r>
              <a:rPr lang="en-US" sz="2400" dirty="0"/>
              <a:t>Interviews with household and Sector 3 farmers</a:t>
            </a:r>
          </a:p>
          <a:p>
            <a:pPr lvl="1"/>
            <a:r>
              <a:rPr lang="en-US" sz="2400" dirty="0"/>
              <a:t>Interviews at markets with household farmers, transporters</a:t>
            </a:r>
          </a:p>
          <a:p>
            <a:pPr lvl="1"/>
            <a:r>
              <a:rPr lang="en-US" sz="2400" dirty="0"/>
              <a:t>Interviews with service providers, educator </a:t>
            </a:r>
          </a:p>
          <a:p>
            <a:pPr lvl="1"/>
            <a:r>
              <a:rPr lang="en-US" sz="2400" dirty="0"/>
              <a:t>Meetings with government officials</a:t>
            </a:r>
          </a:p>
          <a:p>
            <a:pPr lvl="1"/>
            <a:r>
              <a:rPr lang="en-US" sz="2400" dirty="0"/>
              <a:t>Interviews with CAHO and Field Epidemiologists</a:t>
            </a:r>
          </a:p>
        </p:txBody>
      </p:sp>
    </p:spTree>
    <p:extLst>
      <p:ext uri="{BB962C8B-B14F-4D97-AF65-F5344CB8AC3E}">
        <p14:creationId xmlns:p14="http://schemas.microsoft.com/office/powerpoint/2010/main" val="87364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At risk audiences for H5N1 virus are a select population in the poultry industry; not the general population </a:t>
            </a:r>
          </a:p>
          <a:p>
            <a:r>
              <a:rPr lang="en-US" sz="2400" b="0" dirty="0"/>
              <a:t>High awareness but low practice of correct behaviors among all populations</a:t>
            </a:r>
          </a:p>
          <a:p>
            <a:r>
              <a:rPr lang="en-US" sz="2400" b="0" dirty="0"/>
              <a:t>Vaccine has created a false sense of security</a:t>
            </a:r>
          </a:p>
          <a:p>
            <a:r>
              <a:rPr lang="en-US" sz="2400" b="0" dirty="0"/>
              <a:t>CAHO activities and trainings are relevant to H5N1 virus conditions in 2009 and 2012 – it needs to be updated to fit the 2015 situation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9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/>
              <a:t>H5N1 virus is not just an animal health issue</a:t>
            </a:r>
          </a:p>
          <a:p>
            <a:r>
              <a:rPr lang="en-US" sz="2400" b="0" dirty="0"/>
              <a:t>H5N1 virus needs to be elevated to national priority status</a:t>
            </a:r>
          </a:p>
          <a:p>
            <a:r>
              <a:rPr lang="en-US" sz="2400" b="0" dirty="0"/>
              <a:t>Multi-</a:t>
            </a:r>
            <a:r>
              <a:rPr lang="en-US" sz="2400" b="0" dirty="0" err="1"/>
              <a:t>sectoral</a:t>
            </a:r>
            <a:r>
              <a:rPr lang="en-US" sz="2400" b="0" dirty="0"/>
              <a:t> solution</a:t>
            </a:r>
          </a:p>
          <a:p>
            <a:r>
              <a:rPr lang="en-US" sz="2400" b="0" dirty="0"/>
              <a:t>Gender is an important component to the solution</a:t>
            </a:r>
          </a:p>
          <a:p>
            <a:r>
              <a:rPr lang="en-US" sz="2400" b="0" dirty="0"/>
              <a:t>Major barriers to change are social and cultural norms and policy and regulator </a:t>
            </a:r>
          </a:p>
          <a:p>
            <a:r>
              <a:rPr lang="en-US" sz="2400" b="0" dirty="0"/>
              <a:t>Current communication and outreach activities have not been designed to create behavior change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1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There does not seem to be any recent (within 3 years) qualitative or quantitative research conducted among the key at risk audiences and influentials</a:t>
            </a:r>
          </a:p>
          <a:p>
            <a:r>
              <a:rPr lang="en-US" sz="2400" b="0" dirty="0"/>
              <a:t>A strategic communication plan for operations needs to be designed</a:t>
            </a:r>
          </a:p>
          <a:p>
            <a:r>
              <a:rPr lang="en-US" sz="2400" b="0" dirty="0"/>
              <a:t>Communication is ad hoc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1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Socio-Ecological BCC Theory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175304"/>
            <a:ext cx="6248400" cy="4158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03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nut 29"/>
          <p:cNvSpPr/>
          <p:nvPr/>
        </p:nvSpPr>
        <p:spPr bwMode="auto">
          <a:xfrm>
            <a:off x="3233058" y="2318658"/>
            <a:ext cx="2514600" cy="2481942"/>
          </a:xfrm>
          <a:prstGeom prst="donu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61" name="TextBox 35"/>
          <p:cNvSpPr txBox="1">
            <a:spLocks noChangeArrowheads="1"/>
          </p:cNvSpPr>
          <p:nvPr/>
        </p:nvSpPr>
        <p:spPr bwMode="auto">
          <a:xfrm>
            <a:off x="3967845" y="3194961"/>
            <a:ext cx="1066800" cy="57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Risk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Audiences</a:t>
            </a:r>
          </a:p>
        </p:txBody>
      </p:sp>
      <p:sp>
        <p:nvSpPr>
          <p:cNvPr id="37" name="Donut 36"/>
          <p:cNvSpPr/>
          <p:nvPr/>
        </p:nvSpPr>
        <p:spPr bwMode="auto">
          <a:xfrm>
            <a:off x="2667000" y="1752599"/>
            <a:ext cx="3657600" cy="3565071"/>
          </a:xfrm>
          <a:prstGeom prst="donut">
            <a:avLst>
              <a:gd name="adj" fmla="val 162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3" name="TextBox 37"/>
          <p:cNvSpPr txBox="1">
            <a:spLocks noChangeArrowheads="1"/>
          </p:cNvSpPr>
          <p:nvPr/>
        </p:nvSpPr>
        <p:spPr bwMode="auto">
          <a:xfrm>
            <a:off x="3276600" y="2667000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</a:t>
            </a:r>
            <a:r>
              <a:rPr lang="en-US" sz="1400" b="1" baseline="30000" dirty="0">
                <a:latin typeface="Calibri" pitchFamily="34" charset="0"/>
              </a:rPr>
              <a:t>st</a:t>
            </a:r>
            <a:r>
              <a:rPr lang="en-US" sz="1400" b="1" dirty="0">
                <a:latin typeface="Calibri" pitchFamily="34" charset="0"/>
              </a:rPr>
              <a:t> Responders</a:t>
            </a:r>
          </a:p>
        </p:txBody>
      </p:sp>
      <p:sp>
        <p:nvSpPr>
          <p:cNvPr id="2064" name="TextBox 38"/>
          <p:cNvSpPr txBox="1">
            <a:spLocks noChangeArrowheads="1"/>
          </p:cNvSpPr>
          <p:nvPr/>
        </p:nvSpPr>
        <p:spPr bwMode="auto">
          <a:xfrm>
            <a:off x="3276600" y="20574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547769"/>
              </a:avLst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Business and Industry </a:t>
            </a:r>
          </a:p>
        </p:txBody>
      </p:sp>
      <p:sp>
        <p:nvSpPr>
          <p:cNvPr id="24" name="Donut 23"/>
          <p:cNvSpPr/>
          <p:nvPr/>
        </p:nvSpPr>
        <p:spPr bwMode="auto">
          <a:xfrm>
            <a:off x="2073730" y="1175658"/>
            <a:ext cx="4800600" cy="4724400"/>
          </a:xfrm>
          <a:prstGeom prst="donut">
            <a:avLst>
              <a:gd name="adj" fmla="val 1284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 bwMode="auto">
          <a:xfrm>
            <a:off x="1524000" y="674916"/>
            <a:ext cx="5867400" cy="5791199"/>
          </a:xfrm>
          <a:prstGeom prst="donut">
            <a:avLst>
              <a:gd name="adj" fmla="val 990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3347356" y="87630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National Environment</a:t>
            </a:r>
          </a:p>
        </p:txBody>
      </p:sp>
      <p:sp>
        <p:nvSpPr>
          <p:cNvPr id="18" name="TextBox 38"/>
          <p:cNvSpPr txBox="1">
            <a:spLocks noChangeArrowheads="1"/>
          </p:cNvSpPr>
          <p:nvPr/>
        </p:nvSpPr>
        <p:spPr bwMode="auto">
          <a:xfrm>
            <a:off x="2971801" y="1447800"/>
            <a:ext cx="2971800" cy="198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Up">
              <a:avLst>
                <a:gd name="adj" fmla="val 10834496"/>
              </a:avLst>
            </a:prstTxWarp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Community, Services, Products</a:t>
            </a: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3429000" y="2514600"/>
            <a:ext cx="2182587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Partners, Family, Peers, HCW, Volunteers, Peer groups</a:t>
            </a: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3352800" y="3048000"/>
            <a:ext cx="2247903" cy="195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370752"/>
              </a:avLst>
            </a:prstTxWarp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Employers, Managers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2514600" y="3439884"/>
            <a:ext cx="38589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Policy, Regulations, Religion, Economics, Political</a:t>
            </a:r>
          </a:p>
        </p:txBody>
      </p:sp>
      <p:sp>
        <p:nvSpPr>
          <p:cNvPr id="22" name="TextBox 37"/>
          <p:cNvSpPr txBox="1">
            <a:spLocks noChangeArrowheads="1"/>
          </p:cNvSpPr>
          <p:nvPr/>
        </p:nvSpPr>
        <p:spPr bwMode="auto">
          <a:xfrm>
            <a:off x="2514600" y="2073729"/>
            <a:ext cx="390797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ArchDown">
              <a:avLst>
                <a:gd name="adj" fmla="val 21277978"/>
              </a:avLst>
            </a:prstTxWarp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</a:rPr>
              <a:t>Community Leaders, Pharmacies, Traditional Healer, District Officials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0" y="609600"/>
          <a:ext cx="2057400" cy="42062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u="none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 rot="19994950" flipH="1">
            <a:off x="5970701" y="543833"/>
            <a:ext cx="1685644" cy="1198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81800" y="609600"/>
            <a:ext cx="21336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/>
                <a:ea typeface="Cambria"/>
                <a:cs typeface="Tahoma"/>
              </a:rPr>
              <a:t>Advocacy and Coordination </a:t>
            </a: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/>
                <a:ea typeface="Cambria"/>
                <a:cs typeface="Tahoma"/>
              </a:rPr>
              <a:t>Research and dissemination</a:t>
            </a: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/>
                <a:ea typeface="Cambria"/>
                <a:cs typeface="Times New Roman"/>
              </a:rPr>
              <a:t>Public Relations</a:t>
            </a:r>
          </a:p>
          <a:p>
            <a:pPr marL="231775" indent="-231775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/>
                <a:ea typeface="Cambria"/>
                <a:cs typeface="Times New Roman"/>
              </a:rPr>
              <a:t>Advocacy Materials</a:t>
            </a: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1" name="Right Arrow 30"/>
          <p:cNvSpPr/>
          <p:nvPr/>
        </p:nvSpPr>
        <p:spPr>
          <a:xfrm rot="1253113">
            <a:off x="2313237" y="1511136"/>
            <a:ext cx="1445140" cy="1274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9600" y="304800"/>
            <a:ext cx="22860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Capacity Building and support </a:t>
            </a:r>
          </a:p>
          <a:p>
            <a:pPr marL="231775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Advocacy 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Public Relations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Web site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 marL="231775" lvl="0" indent="-2317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Materials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4" name="Right Arrow 33"/>
          <p:cNvSpPr/>
          <p:nvPr/>
        </p:nvSpPr>
        <p:spPr>
          <a:xfrm rot="1738999" flipH="1">
            <a:off x="5157976" y="3217876"/>
            <a:ext cx="2670828" cy="1536349"/>
          </a:xfrm>
          <a:prstGeom prst="right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010400" y="3429000"/>
            <a:ext cx="21336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  <a:latin typeface="Gill Sans MT"/>
              <a:ea typeface="MS Mincho"/>
            </a:endParaRPr>
          </a:p>
          <a:p>
            <a:pPr marL="287338" indent="-28733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/>
                <a:ea typeface="MS Mincho"/>
              </a:rPr>
              <a:t>Training </a:t>
            </a:r>
            <a:endParaRPr lang="en-US" sz="1600" dirty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/>
                <a:ea typeface="MS Mincho"/>
              </a:rPr>
              <a:t>Key Behaviours -messages</a:t>
            </a:r>
            <a:endParaRPr lang="en-US" sz="1600" dirty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/>
                <a:ea typeface="MS Mincho"/>
              </a:rPr>
              <a:t>Communication Materials </a:t>
            </a:r>
            <a:endParaRPr lang="en-US" sz="1600" dirty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/>
                <a:ea typeface="MS Mincho"/>
              </a:rPr>
              <a:t>Social media</a:t>
            </a:r>
            <a:endParaRPr lang="en-US" sz="1600" dirty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/>
                <a:ea typeface="MS Mincho"/>
              </a:rPr>
              <a:t>Public Relations</a:t>
            </a:r>
            <a:endParaRPr lang="en-US" sz="1600" dirty="0">
              <a:solidFill>
                <a:schemeClr val="tx1"/>
              </a:solidFill>
            </a:endParaRPr>
          </a:p>
          <a:p>
            <a:pPr marL="287338" indent="-2873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itchFamily="34" charset="0"/>
                <a:ea typeface="MS Mincho"/>
              </a:rPr>
              <a:t>Advocacy</a:t>
            </a:r>
            <a:endParaRPr lang="en-US" sz="1600" dirty="0">
              <a:solidFill>
                <a:schemeClr val="tx1"/>
              </a:solidFill>
              <a:latin typeface="Gill Sans MT" pitchFamily="34" charset="0"/>
            </a:endParaRPr>
          </a:p>
          <a:p>
            <a:pPr marL="287338" indent="-287338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 pitchFamily="34" charset="0"/>
                <a:ea typeface="Cambria"/>
                <a:cs typeface="Times New Roman"/>
              </a:rPr>
              <a:t>Website </a:t>
            </a:r>
          </a:p>
          <a:p>
            <a:pPr marL="287338" lvl="0" indent="-287338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itchFamily="34" charset="0"/>
                <a:ea typeface="Cambria" pitchFamily="18" charset="0"/>
                <a:cs typeface="Times New Roman" pitchFamily="18" charset="0"/>
              </a:rPr>
              <a:t>Peer education</a:t>
            </a:r>
            <a:r>
              <a:rPr lang="en-US" sz="105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US" sz="16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</p:txBody>
      </p:sp>
      <p:sp>
        <p:nvSpPr>
          <p:cNvPr id="36" name="Right Arrow 35"/>
          <p:cNvSpPr/>
          <p:nvPr/>
        </p:nvSpPr>
        <p:spPr>
          <a:xfrm rot="10074194" flipH="1">
            <a:off x="1692331" y="3215776"/>
            <a:ext cx="2527008" cy="1874250"/>
          </a:xfrm>
          <a:prstGeom prst="rightArrow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8600" y="3276600"/>
            <a:ext cx="2133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 pitchFamily="34" charset="0"/>
              </a:rPr>
              <a:t>Interpersonal Communication  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 pitchFamily="34" charset="0"/>
              </a:rPr>
              <a:t>Limited Mass Media 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 pitchFamily="34" charset="0"/>
              </a:rPr>
              <a:t>Communication Materials</a:t>
            </a:r>
          </a:p>
          <a:p>
            <a:pPr marL="177800" lvl="0" indent="-1778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Gill Sans MT" pitchFamily="34" charset="0"/>
              </a:rPr>
              <a:t>Public Relations 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9796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Strategies – Integrated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Evidence-based Strategies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0" dirty="0"/>
              <a:t>Advocacy</a:t>
            </a:r>
          </a:p>
          <a:p>
            <a:r>
              <a:rPr lang="en-US" sz="3200" b="0" dirty="0"/>
              <a:t>Capacity Building</a:t>
            </a:r>
          </a:p>
          <a:p>
            <a:r>
              <a:rPr lang="en-US" sz="3200" b="0" dirty="0"/>
              <a:t>Community-based Communication (CBC) and Social Mobilization</a:t>
            </a:r>
          </a:p>
          <a:p>
            <a:r>
              <a:rPr lang="en-US" sz="3200" b="0" dirty="0"/>
              <a:t>Internal and External Communication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7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6000" b="0" dirty="0">
                <a:cs typeface="Arial" panose="020B0604020202020204" pitchFamily="34" charset="0"/>
              </a:rPr>
              <a:t>Objective: Provide multi-</a:t>
            </a:r>
            <a:r>
              <a:rPr lang="en-US" sz="6000" b="0" dirty="0" err="1">
                <a:cs typeface="Arial" panose="020B0604020202020204" pitchFamily="34" charset="0"/>
              </a:rPr>
              <a:t>sectoral</a:t>
            </a:r>
            <a:r>
              <a:rPr lang="en-US" sz="6000" b="0" dirty="0">
                <a:cs typeface="Arial" panose="020B0604020202020204" pitchFamily="34" charset="0"/>
              </a:rPr>
              <a:t> support and coordination for H5N1 virus from national-level to local and community-levels</a:t>
            </a:r>
          </a:p>
          <a:p>
            <a:endParaRPr lang="en-US" sz="6000" b="0" dirty="0">
              <a:cs typeface="Arial" panose="020B0604020202020204" pitchFamily="34" charset="0"/>
            </a:endParaRPr>
          </a:p>
          <a:p>
            <a:r>
              <a:rPr lang="en-US" sz="6000" b="0" dirty="0">
                <a:cs typeface="Arial" panose="020B0604020202020204" pitchFamily="34" charset="0"/>
              </a:rPr>
              <a:t>Strategies Advocacy, Public Relations, Social Media, Messages &amp; Materials</a:t>
            </a:r>
          </a:p>
          <a:p>
            <a:endParaRPr lang="en-US" sz="6000" b="0" dirty="0">
              <a:cs typeface="Arial" panose="020B0604020202020204" pitchFamily="34" charset="0"/>
            </a:endParaRPr>
          </a:p>
          <a:p>
            <a:r>
              <a:rPr lang="en-US" sz="6000" b="0" dirty="0">
                <a:cs typeface="Arial" panose="020B0604020202020204" pitchFamily="34" charset="0"/>
              </a:rPr>
              <a:t>Audiences  National Policy-Makers, District Authorities, Private Sector, Civil Society, Professional Associations,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39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196</TotalTime>
  <Words>657</Words>
  <Application>Microsoft Office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Franklin Gothic Book</vt:lpstr>
      <vt:lpstr>Franklin Gothic Medium</vt:lpstr>
      <vt:lpstr>Gill Sans MT</vt:lpstr>
      <vt:lpstr>Wingdings</vt:lpstr>
      <vt:lpstr>Angles</vt:lpstr>
      <vt:lpstr>Behavior Change Communication Strategy for H5N1 in Egypt</vt:lpstr>
      <vt:lpstr>Assessment: Dec 30 – January 3</vt:lpstr>
      <vt:lpstr>Observations</vt:lpstr>
      <vt:lpstr>Observations</vt:lpstr>
      <vt:lpstr>Observations</vt:lpstr>
      <vt:lpstr>Socio-Ecological BCC Theory</vt:lpstr>
      <vt:lpstr>PowerPoint Presentation</vt:lpstr>
      <vt:lpstr>Four Strategies – Integrated Approach</vt:lpstr>
      <vt:lpstr>Advocacy</vt:lpstr>
      <vt:lpstr>Capacity Building</vt:lpstr>
      <vt:lpstr>Community-based Communication Social Mobilization</vt:lpstr>
      <vt:lpstr>Internal and External Communication</vt:lpstr>
      <vt:lpstr>Monitoring and Evaluation</vt:lpstr>
      <vt:lpstr>Implementation Year 1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Change Communication Strategy for H5N1 Egypt</dc:title>
  <dc:creator>Dee</dc:creator>
  <cp:lastModifiedBy>Dee Bennett</cp:lastModifiedBy>
  <cp:revision>29</cp:revision>
  <dcterms:created xsi:type="dcterms:W3CDTF">2015-01-04T15:19:22Z</dcterms:created>
  <dcterms:modified xsi:type="dcterms:W3CDTF">2020-04-07T19:36:42Z</dcterms:modified>
</cp:coreProperties>
</file>